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5"/>
  </p:notesMasterIdLst>
  <p:sldIdLst>
    <p:sldId id="267" r:id="rId12"/>
    <p:sldId id="270" r:id="rId13"/>
    <p:sldId id="268" r:id="rId14"/>
    <p:sldId id="269" r:id="rId15"/>
    <p:sldId id="257" r:id="rId16"/>
    <p:sldId id="272" r:id="rId17"/>
    <p:sldId id="258" r:id="rId18"/>
    <p:sldId id="259" r:id="rId19"/>
    <p:sldId id="262" r:id="rId20"/>
    <p:sldId id="260" r:id="rId21"/>
    <p:sldId id="261" r:id="rId22"/>
    <p:sldId id="263" r:id="rId23"/>
    <p:sldId id="264" r:id="rId24"/>
    <p:sldId id="277" r:id="rId25"/>
    <p:sldId id="283" r:id="rId26"/>
    <p:sldId id="282" r:id="rId27"/>
    <p:sldId id="281" r:id="rId28"/>
    <p:sldId id="280" r:id="rId29"/>
    <p:sldId id="276" r:id="rId30"/>
    <p:sldId id="275" r:id="rId31"/>
    <p:sldId id="274" r:id="rId32"/>
    <p:sldId id="265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5104-68F7-449D-9167-09E56B57229F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286B5-0A9D-48A4-8995-033A3CD75A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781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86B5-0A9D-48A4-8995-033A3CD75A6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7720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4028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74440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7F480-65A2-473F-AD7C-ABA6287034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100810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A5A78-3542-4FD2-A7F5-3D1683100B6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474837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0A3E7-51DB-415B-8E9E-B9B995BF9CA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794680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36BD-0392-4643-B719-5AEDC40A20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989687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F1A1-6B0F-4CE1-969A-657D6755F1B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772432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85061-10DF-4DD3-8BB9-AE12BA1E09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308482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81CDE-0DBC-49C8-88C6-88F1502609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985433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F40AE-A918-4E3E-B198-E60956CE37E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590951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71336-0638-48CC-BBF7-A49837F48A2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491783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2BAB8-26C1-4A4E-A0A6-85C3AA5C78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35677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086059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30A4-9C62-4FB3-A008-E54283872C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164325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0AD6-5EC4-4486-93FC-4A11E3846C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4AAF-DE82-4F52-A395-0EEF34F7E1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0213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E80F-1823-4401-A58A-3A602AA48AA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7FD9-4229-4F98-BBF8-124AE3F519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1379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B782-B0C9-4F26-95C7-E873D3020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463D-0DBB-48F0-8D75-64370EEC6C5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1293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28D9-50EA-4122-80BC-702BE89A800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0D0F-5592-4091-B964-3E3CFA4F2C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9847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3D07-8131-49FA-933B-92B859168D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8868-DBB7-4790-84CE-AA5CFE5F83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0273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C4A7-F792-4A60-AEB5-EA7215D32A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6D8C-DED7-4C33-80F1-C763F12EE8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9633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7EC9-39D2-4685-8978-1272FACC65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DEED-7B00-42B8-A77D-1C669811749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5483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826F-30C9-408B-88E7-C05442BE3DE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787A-5506-4232-9C73-2D00DF4C3AF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8884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F866-9442-4DCF-BA1E-48A18390AC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CE71-3832-49E5-9ACD-A5B5CAE2A0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94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FA3F-7F4B-4F31-8D79-358617F5B7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0673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4B11-57F2-4078-B368-A142A3F0908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83E8-E74E-49BB-8A91-373BC4C98A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847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3711-43E2-494F-B341-281451CE9E2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0805-B28E-47EE-A4EE-2B9360F80F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05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9C9B-0F28-4F27-9BB3-E66AC1F141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962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664A-B344-4D77-A8C7-FB8F3BD31F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819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9C53-F14E-4828-B452-965D5F038A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40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E337-B3F1-415D-B4A5-A5DE3331D3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449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F8F5-6895-4C38-A9B5-F7621FD802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138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4A81-F9B4-4C2D-8E6D-A03EA21509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99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A3DC-1EA4-452D-9524-5C9C94A929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19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42528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B261-0141-4A0A-9B67-991FB740B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2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0776-8ED1-487E-B4CA-605B73A58E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49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F7DF-B2CC-4E6F-9393-EBACD49B92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78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FA3F-7F4B-4F31-8D79-358617F5B7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287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9C9B-0F28-4F27-9BB3-E66AC1F141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87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664A-B344-4D77-A8C7-FB8F3BD31F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225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9C53-F14E-4828-B452-965D5F038A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671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E337-B3F1-415D-B4A5-A5DE3331D3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271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F8F5-6895-4C38-A9B5-F7621FD802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051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4A81-F9B4-4C2D-8E6D-A03EA21509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95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3289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A3DC-1EA4-452D-9524-5C9C94A929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784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B261-0141-4A0A-9B67-991FB740B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542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0776-8ED1-487E-B4CA-605B73A58E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08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F7DF-B2CC-4E6F-9393-EBACD49B92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873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FA3F-7F4B-4F31-8D79-358617F5B7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924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9C9B-0F28-4F27-9BB3-E66AC1F141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882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664A-B344-4D77-A8C7-FB8F3BD31F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801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9C53-F14E-4828-B452-965D5F038A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272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E337-B3F1-415D-B4A5-A5DE3331D3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112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F8F5-6895-4C38-A9B5-F7621FD802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49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5446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4A81-F9B4-4C2D-8E6D-A03EA21509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063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A3DC-1EA4-452D-9524-5C9C94A929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78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B261-0141-4A0A-9B67-991FB740B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60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0776-8ED1-487E-B4CA-605B73A58E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106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F7DF-B2CC-4E6F-9393-EBACD49B92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875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082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090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768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726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69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74882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016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374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561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340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203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306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81EF-57D6-4CF8-94EA-3CE7DAE0C4E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FFB4-97E4-4DCA-A827-635A907091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129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7C21-1F39-4333-BB62-180D3CF3DA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DB60-80C6-4FAA-AB76-A47DED813CE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734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DB2B-0048-4B63-866F-D0E2DA0E44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F882-7095-4975-A929-2D59B8E1C6F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211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1903-B42A-43AF-8CC4-C3E96AC194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4B13-6FFB-464F-9EE1-4BCE1FEBAF0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07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25446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A6D3-B771-4F1B-BA39-B02E2FF370F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A16B-5C78-4218-B667-D6673AA85B5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513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9B4F-6C1D-463B-AFC9-3E2076A6E5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F6DC-6820-418E-904D-6136F80A11E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5575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8F44-1D61-4A06-9E0C-C34D9831E5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3F7E-C97C-466C-964F-0E19F54F7C3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871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596B-8850-4D50-ACE9-2088CCF236C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F52F-7242-4323-812C-A459081DC8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832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7D2A-0391-4CA6-ACC8-5393C9EBAEB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D561-6FC6-4D1C-B769-E9D4A6C2A89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5896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952E-5DBB-43C5-BDF6-76587510AF0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2301-34B3-4585-8630-D0CAAD4AC7E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182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41E6-61A5-4AC4-B29B-38681D2534B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9660-A1F0-4ECD-AB36-3E079821B26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81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057400"/>
            <a:ext cx="6553200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title style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553200" cy="762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E2165-52FD-41C3-A48C-066E41653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00532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9FF9-F18D-4779-92A7-E553339E7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05411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22C2-548F-4E94-870B-077E6A178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36895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4449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543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1981200"/>
            <a:ext cx="3543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209B-A940-4D7A-B805-BA67E7D05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4567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8CECC-0F2E-4183-8F7C-FAE6867588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79714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8C40-0E12-4CDB-8C6D-1F1AB3E85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76543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166B5-3012-41FE-AC67-DD5FAF0A0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57182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5267E-0183-4B21-9AD5-54065F29B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29130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491A-7844-4582-83E8-8598155BF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35346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55D2-C087-4D16-BECF-DED1EF16E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83135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228600"/>
            <a:ext cx="1809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276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F722-43CC-4D25-84AA-015CF8D38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06712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057400"/>
            <a:ext cx="6553200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title style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553200" cy="762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E2165-52FD-41C3-A48C-066E41653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95237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9FF9-F18D-4779-92A7-E553339E7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5769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62377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22C2-548F-4E94-870B-077E6A178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00610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543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1981200"/>
            <a:ext cx="3543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209B-A940-4D7A-B805-BA67E7D05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18561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8CECC-0F2E-4183-8F7C-FAE6867588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35436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8C40-0E12-4CDB-8C6D-1F1AB3E85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893276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166B5-3012-41FE-AC67-DD5FAF0A0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96898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5267E-0183-4B21-9AD5-54065F29B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70539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491A-7844-4582-83E8-8598155BF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0355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55D2-C087-4D16-BECF-DED1EF16E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15260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228600"/>
            <a:ext cx="1809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276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F722-43CC-4D25-84AA-015CF8D38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45006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057400"/>
            <a:ext cx="6553200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title style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553200" cy="762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E2165-52FD-41C3-A48C-066E41653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8145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92851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9FF9-F18D-4779-92A7-E553339E7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03400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22C2-548F-4E94-870B-077E6A178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526693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543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1981200"/>
            <a:ext cx="3543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D209B-A940-4D7A-B805-BA67E7D05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8736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8CECC-0F2E-4183-8F7C-FAE6867588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497082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8C40-0E12-4CDB-8C6D-1F1AB3E85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767439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166B5-3012-41FE-AC67-DD5FAF0A0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32218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5267E-0183-4B21-9AD5-54065F29B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586714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491A-7844-4582-83E8-8598155BF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21949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55D2-C087-4D16-BECF-DED1EF16E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33967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228600"/>
            <a:ext cx="1809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276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F722-43CC-4D25-84AA-015CF8D38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2344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D35A-8382-48D7-9C5E-4D8FDE2F4329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55F6-0772-4323-B5A2-5DB2095B5B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03FAF5-0880-479E-A011-A0BC016301AC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10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64D79-8FF3-43E7-B2FA-FD60A713D9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149E-4AAF-43D7-B74C-F7903FB2137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6E1B3-3F18-43AE-B402-CE19ECB5E81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17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6E1B3-3F18-43AE-B402-CE19ECB5E81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83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6E1B3-3F18-43AE-B402-CE19ECB5E81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1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A6D1-164B-4FF5-BB47-21A6926A65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A648-17FE-4B9F-BD9B-77552F5C8C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68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4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C78BA-472D-4F9B-9736-1A79762E41B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52F929-7B4D-4278-A595-A9CB32A2274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87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2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2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E4970-5000-4BD3-B745-D7F17CCBE25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3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2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2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E4970-5000-4BD3-B745-D7F17CCBE25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6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2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2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E4970-5000-4BD3-B745-D7F17CCBE25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34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ten.com/home.phtml?PageID=349&amp;c=1&amp;m=7alpha@cranbornemid.dorset.sch.uk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12" y="1843894"/>
            <a:ext cx="4633292" cy="22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37" y="21316"/>
            <a:ext cx="295772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30057"/>
            <a:ext cx="2520280" cy="222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4478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4383827"/>
            <a:ext cx="7242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Morning Dash -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Francais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7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8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Match the words and numbers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33420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642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Match each word to the correct vegetable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17763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0" y="0"/>
            <a:ext cx="845193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Can you match the fruit names with their pictures?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627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0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Can you match these modes of transport?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36417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impsons-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61"/>
            <a:ext cx="9144000" cy="654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6" name="Oval 6"/>
          <p:cNvSpPr>
            <a:spLocks noChangeArrowheads="1"/>
          </p:cNvSpPr>
          <p:nvPr/>
        </p:nvSpPr>
        <p:spPr bwMode="auto">
          <a:xfrm>
            <a:off x="5867400" y="5805488"/>
            <a:ext cx="2952750" cy="863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rial Rounded MT Bold" pitchFamily="34" charset="0"/>
              </a:rPr>
              <a:t>Le </a:t>
            </a:r>
            <a:r>
              <a:rPr lang="fr-FR" altLang="en-US" sz="4000" b="1">
                <a:solidFill>
                  <a:srgbClr val="000000"/>
                </a:solidFill>
                <a:latin typeface="Arial Rounded MT Bold" pitchFamily="34" charset="0"/>
              </a:rPr>
              <a:t>père</a:t>
            </a:r>
          </a:p>
        </p:txBody>
      </p:sp>
      <p:sp>
        <p:nvSpPr>
          <p:cNvPr id="522247" name="Oval 7"/>
          <p:cNvSpPr>
            <a:spLocks noChangeArrowheads="1"/>
          </p:cNvSpPr>
          <p:nvPr/>
        </p:nvSpPr>
        <p:spPr bwMode="auto">
          <a:xfrm>
            <a:off x="0" y="4581525"/>
            <a:ext cx="2808288" cy="9366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rial Rounded MT Bold" pitchFamily="34" charset="0"/>
              </a:rPr>
              <a:t>La </a:t>
            </a:r>
            <a:r>
              <a:rPr lang="fr-FR" altLang="en-US" sz="4000" b="1">
                <a:solidFill>
                  <a:srgbClr val="000000"/>
                </a:solidFill>
                <a:latin typeface="Arial Rounded MT Bold" pitchFamily="34" charset="0"/>
              </a:rPr>
              <a:t>sœur</a:t>
            </a:r>
          </a:p>
        </p:txBody>
      </p:sp>
      <p:sp>
        <p:nvSpPr>
          <p:cNvPr id="522248" name="Oval 8"/>
          <p:cNvSpPr>
            <a:spLocks noChangeArrowheads="1"/>
          </p:cNvSpPr>
          <p:nvPr/>
        </p:nvSpPr>
        <p:spPr bwMode="auto">
          <a:xfrm>
            <a:off x="5435600" y="188913"/>
            <a:ext cx="2808288" cy="9366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rial Rounded MT Bold" pitchFamily="34" charset="0"/>
              </a:rPr>
              <a:t>Le </a:t>
            </a:r>
            <a:r>
              <a:rPr lang="fr-FR" altLang="en-US" sz="4000" b="1">
                <a:solidFill>
                  <a:srgbClr val="000000"/>
                </a:solidFill>
                <a:latin typeface="Arial Rounded MT Bold" pitchFamily="34" charset="0"/>
              </a:rPr>
              <a:t>frère</a:t>
            </a:r>
          </a:p>
        </p:txBody>
      </p:sp>
      <p:sp>
        <p:nvSpPr>
          <p:cNvPr id="522249" name="Oval 9"/>
          <p:cNvSpPr>
            <a:spLocks noChangeArrowheads="1"/>
          </p:cNvSpPr>
          <p:nvPr/>
        </p:nvSpPr>
        <p:spPr bwMode="auto">
          <a:xfrm>
            <a:off x="1763713" y="1844675"/>
            <a:ext cx="2665412" cy="9366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rial Rounded MT Bold" pitchFamily="34" charset="0"/>
              </a:rPr>
              <a:t>La mere</a:t>
            </a:r>
            <a:endParaRPr lang="en-US" altLang="en-US" sz="40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522250" name="Oval 10"/>
          <p:cNvSpPr>
            <a:spLocks noChangeArrowheads="1"/>
          </p:cNvSpPr>
          <p:nvPr/>
        </p:nvSpPr>
        <p:spPr bwMode="auto">
          <a:xfrm>
            <a:off x="2843213" y="5589588"/>
            <a:ext cx="2376487" cy="100965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rial Rounded MT Bold" pitchFamily="34" charset="0"/>
              </a:rPr>
              <a:t>Le </a:t>
            </a:r>
            <a:r>
              <a:rPr lang="fr-FR" altLang="en-US" sz="4000" b="1">
                <a:solidFill>
                  <a:srgbClr val="000000"/>
                </a:solidFill>
                <a:latin typeface="Arial Rounded MT Bold" pitchFamily="34" charset="0"/>
              </a:rPr>
              <a:t>bébé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88913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Bart </a:t>
            </a:r>
            <a:r>
              <a:rPr lang="en-GB" b="1" dirty="0" err="1" smtClean="0"/>
              <a:t>est</a:t>
            </a:r>
            <a:r>
              <a:rPr lang="en-GB" b="1" dirty="0" smtClean="0"/>
              <a:t> le </a:t>
            </a:r>
            <a:r>
              <a:rPr lang="en-GB" b="1" dirty="0" err="1" smtClean="0"/>
              <a:t>frere</a:t>
            </a:r>
            <a:r>
              <a:rPr lang="en-GB" b="1" dirty="0" smtClean="0"/>
              <a:t>.  Lisa </a:t>
            </a:r>
            <a:r>
              <a:rPr lang="en-GB" b="1" dirty="0" err="1" smtClean="0"/>
              <a:t>est</a:t>
            </a:r>
            <a:r>
              <a:rPr lang="en-GB" b="1" dirty="0" smtClean="0"/>
              <a:t>… Marg </a:t>
            </a:r>
            <a:r>
              <a:rPr lang="en-GB" b="1" dirty="0" err="1" smtClean="0"/>
              <a:t>est</a:t>
            </a:r>
            <a:r>
              <a:rPr lang="en-GB" b="1" dirty="0" smtClean="0"/>
              <a:t>…  Homer </a:t>
            </a:r>
            <a:r>
              <a:rPr lang="en-GB" b="1" dirty="0" err="1" smtClean="0"/>
              <a:t>est</a:t>
            </a:r>
            <a:r>
              <a:rPr lang="en-GB" b="1" dirty="0" smtClean="0"/>
              <a:t>…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928430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 animBg="1"/>
      <p:bldP spid="522247" grpId="0" animBg="1"/>
      <p:bldP spid="522248" grpId="0" animBg="1"/>
      <p:bldP spid="522249" grpId="0" animBg="1"/>
      <p:bldP spid="5222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258019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74934"/>
            <a:ext cx="8229600" cy="452596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Draw and label a fruit bowl with the French fruits.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Comic Sans MS" pitchFamily="66" charset="0"/>
              </a:rPr>
              <a:t>Les Oranges          Les Bananes     Les Poires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Comic Sans MS" pitchFamily="66" charset="0"/>
              </a:rPr>
              <a:t>Les Tomates      Les Prunes       Les Pommes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Comic Sans MS" pitchFamily="66" charset="0"/>
              </a:rPr>
              <a:t>                               Les Fraise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164647" cy="14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6" y="5200987"/>
            <a:ext cx="1814868" cy="151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47" y="5234967"/>
            <a:ext cx="1765077" cy="126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83327"/>
            <a:ext cx="1617167" cy="16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43131"/>
            <a:ext cx="1577164" cy="114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15939" cy="15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3572"/>
            <a:ext cx="2000002" cy="150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68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Quelle est la date de ton anniversaire?</a:t>
            </a:r>
          </a:p>
        </p:txBody>
      </p:sp>
      <p:pic>
        <p:nvPicPr>
          <p:cNvPr id="24579" name="Picture 3" descr="C:\WINDOWS\Application Data\Microsoft\Media Catalog\Downloaded Clips\cl0\AG00328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1760538" cy="1725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0" y="3657600"/>
            <a:ext cx="5562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b="1">
                <a:solidFill>
                  <a:srgbClr val="FFFF00"/>
                </a:solidFill>
              </a:rPr>
              <a:t>Mon anniversaire, c’est le </a:t>
            </a:r>
            <a:r>
              <a:rPr lang="en-GB" altLang="en-US" sz="4400" b="1">
                <a:solidFill>
                  <a:srgbClr val="FF00FF"/>
                </a:solidFill>
              </a:rPr>
              <a:t>30 janvier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609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http://www.uptoten.com/home.phtml?PageID=349&amp;c=1&amp;m=7alpha@cranbornemid.dorset.sch.uk</a:t>
            </a:r>
            <a:endParaRPr lang="en-GB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200974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>
                <a:solidFill>
                  <a:schemeClr val="tx1"/>
                </a:solidFill>
                <a:latin typeface="Arial" charset="0"/>
              </a:rPr>
              <a:t>Tu as une soeur?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4400" smtClean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en-GB" altLang="en-US" sz="4400" smtClean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762000" y="2057400"/>
            <a:ext cx="4953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4000" i="1">
                <a:solidFill>
                  <a:srgbClr val="616143"/>
                </a:solidFill>
                <a:latin typeface="Arial" charset="0"/>
                <a:cs typeface="Arial" charset="0"/>
              </a:rPr>
              <a:t>Oui</a:t>
            </a:r>
            <a:r>
              <a:rPr lang="en-GB" altLang="en-US" sz="4000" i="1">
                <a:solidFill>
                  <a:srgbClr val="000000"/>
                </a:solidFill>
                <a:latin typeface="Arial" charset="0"/>
                <a:cs typeface="Arial" charset="0"/>
              </a:rPr>
              <a:t>, j'ai une soeur.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4000" i="1">
                <a:solidFill>
                  <a:srgbClr val="616143"/>
                </a:solidFill>
                <a:latin typeface="Arial" charset="0"/>
                <a:cs typeface="Arial" charset="0"/>
              </a:rPr>
              <a:t>Non</a:t>
            </a:r>
            <a:r>
              <a:rPr lang="en-GB" altLang="en-US" sz="4000" i="1">
                <a:solidFill>
                  <a:srgbClr val="000000"/>
                </a:solidFill>
                <a:latin typeface="Arial" charset="0"/>
                <a:cs typeface="Arial" charset="0"/>
              </a:rPr>
              <a:t>, je </a:t>
            </a:r>
            <a:r>
              <a:rPr lang="en-GB" altLang="en-US" sz="4000" i="1">
                <a:solidFill>
                  <a:srgbClr val="616143"/>
                </a:solidFill>
                <a:latin typeface="Arial" charset="0"/>
                <a:cs typeface="Arial" charset="0"/>
              </a:rPr>
              <a:t>n</a:t>
            </a:r>
            <a:r>
              <a:rPr lang="en-GB" altLang="en-US" sz="4000" i="1">
                <a:solidFill>
                  <a:srgbClr val="000000"/>
                </a:solidFill>
                <a:latin typeface="Arial" charset="0"/>
                <a:cs typeface="Arial" charset="0"/>
              </a:rPr>
              <a:t>'ai </a:t>
            </a:r>
            <a:r>
              <a:rPr lang="en-GB" altLang="en-US" sz="4000" i="1">
                <a:solidFill>
                  <a:srgbClr val="616143"/>
                </a:solidFill>
                <a:latin typeface="Arial" charset="0"/>
                <a:cs typeface="Arial" charset="0"/>
              </a:rPr>
              <a:t>pas</a:t>
            </a:r>
            <a:r>
              <a:rPr lang="en-GB" altLang="en-US" sz="4000" i="1">
                <a:solidFill>
                  <a:srgbClr val="000000"/>
                </a:solidFill>
                <a:latin typeface="Arial" charset="0"/>
                <a:cs typeface="Arial" charset="0"/>
              </a:rPr>
              <a:t> de soeur</a:t>
            </a:r>
            <a:r>
              <a:rPr lang="en-GB" altLang="en-US" sz="40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34533" name="Oval 5"/>
          <p:cNvSpPr>
            <a:spLocks noChangeArrowheads="1"/>
          </p:cNvSpPr>
          <p:nvPr/>
        </p:nvSpPr>
        <p:spPr bwMode="auto">
          <a:xfrm>
            <a:off x="5867400" y="2133600"/>
            <a:ext cx="2514600" cy="2743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534534" name="Picture 6" descr="pe026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15430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5" name="Oval 7"/>
          <p:cNvSpPr>
            <a:spLocks noChangeArrowheads="1"/>
          </p:cNvSpPr>
          <p:nvPr/>
        </p:nvSpPr>
        <p:spPr bwMode="auto">
          <a:xfrm>
            <a:off x="3048000" y="3581400"/>
            <a:ext cx="2514600" cy="2743200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534536" name="Picture 8" descr="bd068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244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2474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 you have a sister?  Write the answer in French and draw a picture. 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5124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 autoUpdateAnimBg="0"/>
      <p:bldP spid="534532" grpId="0" autoUpdateAnimBg="0"/>
      <p:bldP spid="534533" grpId="0" animBg="1"/>
      <p:bldP spid="5345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813"/>
            <a:ext cx="7097713" cy="5032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/>
          <a:lstStyle/>
          <a:p>
            <a:r>
              <a:rPr lang="en-GB" altLang="en-US" i="1" smtClean="0">
                <a:latin typeface="Arial" charset="0"/>
              </a:rPr>
              <a:t>Tu as un frère?</a:t>
            </a:r>
            <a:r>
              <a:rPr lang="en-GB" altLang="en-US" smtClean="0">
                <a:latin typeface="Arial" charset="0"/>
              </a:rPr>
              <a:t> 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Oui</a:t>
            </a:r>
            <a:r>
              <a:rPr lang="en-GB" altLang="en-US" i="1" dirty="0" smtClean="0">
                <a:latin typeface="Arial" charset="0"/>
                <a:cs typeface="Arial" charset="0"/>
              </a:rPr>
              <a:t>, </a:t>
            </a:r>
            <a:r>
              <a:rPr lang="en-GB" altLang="en-US" i="1" dirty="0" err="1" smtClean="0">
                <a:latin typeface="Arial" charset="0"/>
                <a:cs typeface="Arial" charset="0"/>
              </a:rPr>
              <a:t>j'ai</a:t>
            </a:r>
            <a:r>
              <a:rPr lang="en-GB" altLang="en-US" i="1" dirty="0" smtClean="0">
                <a:latin typeface="Arial" charset="0"/>
                <a:cs typeface="Arial" charset="0"/>
              </a:rPr>
              <a:t> un frère. </a:t>
            </a:r>
          </a:p>
          <a:p>
            <a:r>
              <a:rPr lang="en-GB" altLang="en-US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Non</a:t>
            </a:r>
            <a:r>
              <a:rPr lang="en-GB" altLang="en-US" i="1" dirty="0" smtClean="0">
                <a:latin typeface="Arial" charset="0"/>
                <a:cs typeface="Arial" charset="0"/>
              </a:rPr>
              <a:t>, je </a:t>
            </a:r>
            <a:r>
              <a:rPr lang="en-GB" altLang="en-US" i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n</a:t>
            </a:r>
            <a:r>
              <a:rPr lang="en-GB" altLang="en-US" i="1" dirty="0" err="1" smtClean="0">
                <a:latin typeface="Arial" charset="0"/>
                <a:cs typeface="Arial" charset="0"/>
              </a:rPr>
              <a:t>'ai</a:t>
            </a:r>
            <a:r>
              <a:rPr lang="en-GB" altLang="en-US" i="1" dirty="0" smtClean="0">
                <a:latin typeface="Arial" charset="0"/>
                <a:cs typeface="Arial" charset="0"/>
              </a:rPr>
              <a:t> </a:t>
            </a:r>
            <a:r>
              <a:rPr lang="en-GB" altLang="en-US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pas</a:t>
            </a:r>
            <a:r>
              <a:rPr lang="en-GB" altLang="en-US" i="1" dirty="0" smtClean="0">
                <a:latin typeface="Arial" charset="0"/>
                <a:cs typeface="Arial" charset="0"/>
              </a:rPr>
              <a:t> de frère</a:t>
            </a:r>
            <a:r>
              <a:rPr lang="en-GB" altLang="en-US" dirty="0" smtClean="0">
                <a:latin typeface="Arial" charset="0"/>
                <a:cs typeface="Arial" charset="0"/>
              </a:rPr>
              <a:t>. </a:t>
            </a:r>
          </a:p>
          <a:p>
            <a:pPr>
              <a:buFont typeface="Wingdings" pitchFamily="2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33508" name="Oval 4"/>
          <p:cNvSpPr>
            <a:spLocks noChangeArrowheads="1"/>
          </p:cNvSpPr>
          <p:nvPr/>
        </p:nvSpPr>
        <p:spPr bwMode="auto">
          <a:xfrm>
            <a:off x="5867400" y="2133600"/>
            <a:ext cx="2514600" cy="27432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8197" name="Picture 5" descr="pe0286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13938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10" name="Oval 6"/>
          <p:cNvSpPr>
            <a:spLocks noChangeArrowheads="1"/>
          </p:cNvSpPr>
          <p:nvPr/>
        </p:nvSpPr>
        <p:spPr bwMode="auto">
          <a:xfrm>
            <a:off x="2514600" y="3276600"/>
            <a:ext cx="2514600" cy="2743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8199" name="Picture 7" descr="pe0286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13938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 you have a brother?  Write the answer in French and draw a picture. 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28127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  <p:bldP spid="533508" grpId="0" animBg="1"/>
      <p:bldP spid="5335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4175"/>
            <a:ext cx="8229600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Lun</a:t>
            </a:r>
            <a:r>
              <a:rPr lang="fr-FR" sz="2800" dirty="0" smtClean="0">
                <a:solidFill>
                  <a:srgbClr val="00B0F0"/>
                </a:solidFill>
              </a:rPr>
              <a:t>di</a:t>
            </a:r>
            <a:br>
              <a:rPr lang="fr-FR" sz="2800" dirty="0" smtClean="0">
                <a:solidFill>
                  <a:srgbClr val="00B0F0"/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</a:t>
            </a:r>
            <a:r>
              <a:rPr lang="fr-FR" sz="2800" dirty="0" smtClean="0">
                <a:solidFill>
                  <a:srgbClr val="00B0F0"/>
                </a:solidFill>
              </a:rPr>
              <a:t>di</a:t>
            </a:r>
            <a:br>
              <a:rPr lang="fr-FR" sz="2800" dirty="0" smtClean="0">
                <a:solidFill>
                  <a:srgbClr val="00B0F0"/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Mercre</a:t>
            </a:r>
            <a:r>
              <a:rPr lang="fr-FR" sz="2800" dirty="0" smtClean="0">
                <a:solidFill>
                  <a:srgbClr val="00B0F0"/>
                </a:solidFill>
              </a:rPr>
              <a:t>di</a:t>
            </a:r>
            <a:br>
              <a:rPr lang="fr-FR" sz="2800" dirty="0" smtClean="0">
                <a:solidFill>
                  <a:srgbClr val="00B0F0"/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Jeu</a:t>
            </a:r>
            <a:r>
              <a:rPr lang="fr-FR" sz="2800" dirty="0" smtClean="0">
                <a:solidFill>
                  <a:srgbClr val="00B0F0"/>
                </a:solidFill>
              </a:rPr>
              <a:t>di</a:t>
            </a:r>
            <a:br>
              <a:rPr lang="fr-FR" sz="2800" dirty="0" smtClean="0">
                <a:solidFill>
                  <a:srgbClr val="00B0F0"/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Vendre</a:t>
            </a:r>
            <a:r>
              <a:rPr lang="fr-FR" sz="2800" dirty="0" smtClean="0">
                <a:solidFill>
                  <a:srgbClr val="00B0F0"/>
                </a:solidFill>
              </a:rPr>
              <a:t>di</a:t>
            </a:r>
            <a:br>
              <a:rPr lang="fr-FR" sz="2800" dirty="0" smtClean="0">
                <a:solidFill>
                  <a:srgbClr val="00B0F0"/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Same</a:t>
            </a:r>
            <a:r>
              <a:rPr lang="fr-FR" sz="2800" dirty="0" smtClean="0">
                <a:solidFill>
                  <a:srgbClr val="00B0F0"/>
                </a:solidFill>
              </a:rPr>
              <a:t>di</a:t>
            </a:r>
            <a:br>
              <a:rPr lang="fr-FR" sz="2800" dirty="0" smtClean="0">
                <a:solidFill>
                  <a:srgbClr val="00B0F0"/>
                </a:solidFill>
              </a:rPr>
            </a:b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rgbClr val="00B0F0"/>
                </a:solidFill>
              </a:rPr>
              <a:t>Di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manche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5" name="Picture 3" descr="C:\Users\user\AppData\Local\Microsoft\Windows\Temporary Internet Files\Content.IE5\ZT3XIT7U\MC9000372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695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user\AppData\Local\Microsoft\Windows\Temporary Internet Files\Content.IE5\KE12NAKR\MC9002829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4813"/>
            <a:ext cx="7969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user\AppData\Local\Microsoft\Windows\Temporary Internet Files\Content.IE5\OBMLYTJF\MC9000372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6475"/>
            <a:ext cx="7524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user\AppData\Local\Microsoft\Windows\Temporary Internet Files\Content.IE5\TPKR8873\MP90041404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68638"/>
            <a:ext cx="55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http://beaulieu.free.fr/images/ven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0526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:\Users\user\AppData\Local\Microsoft\Windows\Temporary Internet Files\Content.IE5\KE12NAKR\MP90018277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97425"/>
            <a:ext cx="9366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C:\Users\user\AppData\Local\Microsoft\Windows\Temporary Internet Files\Content.IE5\TPKR8873\MC90033179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589588"/>
            <a:ext cx="1023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1052736"/>
            <a:ext cx="24482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day is it today?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What day was it yesterday?</a:t>
            </a:r>
          </a:p>
          <a:p>
            <a:endParaRPr lang="en-GB" sz="2800" dirty="0"/>
          </a:p>
          <a:p>
            <a:r>
              <a:rPr lang="en-GB" sz="2800" dirty="0" smtClean="0"/>
              <a:t>What day will it be tomorrow?</a:t>
            </a:r>
          </a:p>
          <a:p>
            <a:endParaRPr lang="en-GB" sz="2800" dirty="0"/>
          </a:p>
          <a:p>
            <a:r>
              <a:rPr lang="en-GB" sz="2800" dirty="0" smtClean="0"/>
              <a:t>What is your favourite day?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2876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u="sng" dirty="0" err="1" smtClean="0">
                <a:latin typeface="Comic Sans MS" pitchFamily="66" charset="0"/>
              </a:rPr>
              <a:t>Relie</a:t>
            </a:r>
            <a:r>
              <a:rPr lang="en-GB" altLang="en-US" sz="3200" b="1" u="sng" dirty="0" smtClean="0">
                <a:latin typeface="Comic Sans MS" pitchFamily="66" charset="0"/>
              </a:rPr>
              <a:t> </a:t>
            </a:r>
            <a:r>
              <a:rPr lang="en-GB" altLang="en-US" sz="3200" b="1" u="sng" dirty="0" err="1" smtClean="0">
                <a:latin typeface="Comic Sans MS" pitchFamily="66" charset="0"/>
              </a:rPr>
              <a:t>l’anglais</a:t>
            </a:r>
            <a:r>
              <a:rPr lang="en-GB" altLang="en-US" sz="3200" b="1" u="sng" dirty="0" smtClean="0">
                <a:latin typeface="Comic Sans MS" pitchFamily="66" charset="0"/>
              </a:rPr>
              <a:t> et le </a:t>
            </a:r>
            <a:r>
              <a:rPr lang="en-GB" altLang="en-US" sz="3200" b="1" u="sng" dirty="0" err="1" smtClean="0">
                <a:latin typeface="Comic Sans MS" pitchFamily="66" charset="0"/>
              </a:rPr>
              <a:t>français</a:t>
            </a:r>
            <a:r>
              <a:rPr lang="en-GB" altLang="en-US" sz="3200" b="1" u="sng" dirty="0" smtClean="0">
                <a:latin typeface="Comic Sans MS" pitchFamily="66" charset="0"/>
              </a:rPr>
              <a:t> (Match the French and the English greetings).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en-US" dirty="0" smtClean="0">
                <a:latin typeface="Comic Sans MS" pitchFamily="66" charset="0"/>
              </a:rPr>
              <a:t>Bonjour                           Good evening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dirty="0" err="1" smtClean="0">
                <a:latin typeface="Comic Sans MS" pitchFamily="66" charset="0"/>
                <a:cs typeface="Arial" charset="0"/>
              </a:rPr>
              <a:t>Salut</a:t>
            </a:r>
            <a:r>
              <a:rPr lang="en-GB" altLang="en-US" dirty="0" smtClean="0">
                <a:latin typeface="Comic Sans MS" pitchFamily="66" charset="0"/>
                <a:cs typeface="Arial" charset="0"/>
              </a:rPr>
              <a:t>				     Hello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dirty="0" smtClean="0">
                <a:latin typeface="Comic Sans MS" pitchFamily="66" charset="0"/>
                <a:cs typeface="Arial" charset="0"/>
              </a:rPr>
              <a:t>Bonsoir				     Good night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dirty="0" smtClean="0">
                <a:latin typeface="Comic Sans MS" pitchFamily="66" charset="0"/>
                <a:cs typeface="Arial" charset="0"/>
              </a:rPr>
              <a:t>Bonne </a:t>
            </a:r>
            <a:r>
              <a:rPr lang="en-GB" altLang="en-US" dirty="0" err="1" smtClean="0">
                <a:latin typeface="Comic Sans MS" pitchFamily="66" charset="0"/>
                <a:cs typeface="Arial" charset="0"/>
              </a:rPr>
              <a:t>nuit</a:t>
            </a:r>
            <a:r>
              <a:rPr lang="en-GB" altLang="en-US" dirty="0" smtClean="0">
                <a:latin typeface="Comic Sans MS" pitchFamily="66" charset="0"/>
                <a:cs typeface="Arial" charset="0"/>
              </a:rPr>
              <a:t>			    Hi</a:t>
            </a:r>
            <a:endParaRPr lang="en-US" altLang="en-US" dirty="0" smtClean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9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njourlafrance.com/france-map/images/blank-map-france-3-10k-417x370.gif"/>
          <p:cNvPicPr>
            <a:picLocks noChangeAspect="1" noChangeArrowheads="1"/>
          </p:cNvPicPr>
          <p:nvPr/>
        </p:nvPicPr>
        <p:blipFill>
          <a:blip r:embed="rId2" cstate="print"/>
          <a:srcRect r="8621" b="8672"/>
          <a:stretch>
            <a:fillRect/>
          </a:stretch>
        </p:blipFill>
        <p:spPr bwMode="auto">
          <a:xfrm>
            <a:off x="323528" y="476672"/>
            <a:ext cx="3816424" cy="338437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339752" y="1484784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03648" y="1268760"/>
            <a:ext cx="216024" cy="2160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19872" y="2348880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03648" y="184482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7664" y="26369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3728" y="2564904"/>
            <a:ext cx="216024" cy="21602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Où</a:t>
            </a:r>
            <a:r>
              <a:rPr lang="en-GB" sz="2400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habites-tu</a:t>
            </a:r>
            <a:r>
              <a:rPr lang="en-GB" sz="2400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?</a:t>
            </a:r>
            <a:endParaRPr lang="en-GB" sz="2400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6139" y="0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Nom: ...................................</a:t>
            </a:r>
            <a:endParaRPr lang="en-GB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  <p:pic>
        <p:nvPicPr>
          <p:cNvPr id="14" name="Picture 13" descr="FTeenDarkHea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892607" cy="1232543"/>
          </a:xfrm>
          <a:prstGeom prst="rect">
            <a:avLst/>
          </a:prstGeom>
        </p:spPr>
      </p:pic>
      <p:pic>
        <p:nvPicPr>
          <p:cNvPr id="15" name="Picture 14" descr="FTeenLightHead2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544311"/>
            <a:ext cx="745667" cy="1313689"/>
          </a:xfrm>
          <a:prstGeom prst="rect">
            <a:avLst/>
          </a:prstGeom>
        </p:spPr>
      </p:pic>
      <p:pic>
        <p:nvPicPr>
          <p:cNvPr id="16" name="Picture 15" descr="MTeenLightHead16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221088"/>
            <a:ext cx="767598" cy="864096"/>
          </a:xfrm>
          <a:prstGeom prst="rect">
            <a:avLst/>
          </a:prstGeom>
        </p:spPr>
      </p:pic>
      <p:pic>
        <p:nvPicPr>
          <p:cNvPr id="17" name="Picture 16" descr="MTeenMedHead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21088"/>
            <a:ext cx="728122" cy="864096"/>
          </a:xfrm>
          <a:prstGeom prst="rect">
            <a:avLst/>
          </a:prstGeom>
        </p:spPr>
      </p:pic>
      <p:pic>
        <p:nvPicPr>
          <p:cNvPr id="18" name="Picture 17" descr="MTeenDarkHead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492896"/>
            <a:ext cx="769791" cy="9540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5767" y="1052736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Caen</a:t>
            </a:r>
            <a:endParaRPr lang="en-GB" sz="2000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1167135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Paris</a:t>
            </a:r>
            <a:endParaRPr lang="en-GB" sz="2000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664" y="1772816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Angers</a:t>
            </a:r>
            <a:endParaRPr lang="en-GB" sz="2000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892" y="2564904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Bordeaux</a:t>
            </a:r>
            <a:endParaRPr lang="en-GB" sz="2000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2668850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Sarlat</a:t>
            </a:r>
            <a:endParaRPr lang="en-GB" sz="2000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7842" y="2204864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Chamonix</a:t>
            </a:r>
            <a:endParaRPr lang="en-GB" sz="2000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  <p:pic>
        <p:nvPicPr>
          <p:cNvPr id="27" name="Picture 26" descr="FTeenMedHead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5661248"/>
            <a:ext cx="826951" cy="936104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5508104" y="548680"/>
            <a:ext cx="3456384" cy="720080"/>
          </a:xfrm>
          <a:prstGeom prst="wedgeRectCallout">
            <a:avLst>
              <a:gd name="adj1" fmla="val -45357"/>
              <a:gd name="adj2" fmla="val 8399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508104" y="2276872"/>
            <a:ext cx="3456384" cy="720080"/>
          </a:xfrm>
          <a:prstGeom prst="wedgeRectCallout">
            <a:avLst>
              <a:gd name="adj1" fmla="val -45357"/>
              <a:gd name="adj2" fmla="val 8399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5508104" y="4077072"/>
            <a:ext cx="3456384" cy="720080"/>
          </a:xfrm>
          <a:prstGeom prst="wedgeRectCallout">
            <a:avLst>
              <a:gd name="adj1" fmla="val -45357"/>
              <a:gd name="adj2" fmla="val 839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508104" y="5589240"/>
            <a:ext cx="3456384" cy="720080"/>
          </a:xfrm>
          <a:prstGeom prst="wedgeRectCallout">
            <a:avLst>
              <a:gd name="adj1" fmla="val -45357"/>
              <a:gd name="adj2" fmla="val 839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1115616" y="4077072"/>
            <a:ext cx="3456384" cy="720080"/>
          </a:xfrm>
          <a:prstGeom prst="wedgeRectCallout">
            <a:avLst>
              <a:gd name="adj1" fmla="val -45357"/>
              <a:gd name="adj2" fmla="val 8399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1115616" y="5589240"/>
            <a:ext cx="3456384" cy="720080"/>
          </a:xfrm>
          <a:prstGeom prst="wedgeRectCallout">
            <a:avLst>
              <a:gd name="adj1" fmla="val -45357"/>
              <a:gd name="adj2" fmla="val 8399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663079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J’habite</a:t>
            </a:r>
            <a:r>
              <a:rPr lang="en-GB" sz="2400" dirty="0" smtClean="0">
                <a:solidFill>
                  <a:prstClr val="black"/>
                </a:solidFill>
                <a:latin typeface="Bonnie" pitchFamily="2" charset="0"/>
                <a:ea typeface="Bonnie" pitchFamily="2" charset="0"/>
              </a:rPr>
              <a:t> à Caen.</a:t>
            </a:r>
            <a:endParaRPr lang="en-GB" sz="2400" dirty="0">
              <a:solidFill>
                <a:prstClr val="black"/>
              </a:solidFill>
              <a:latin typeface="Bonnie" pitchFamily="2" charset="0"/>
              <a:ea typeface="Bonni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6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0250"/>
            <a:ext cx="1071563" cy="14033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857250" y="24288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6" name="Arc 5"/>
          <p:cNvSpPr>
            <a:spLocks/>
          </p:cNvSpPr>
          <p:nvPr/>
        </p:nvSpPr>
        <p:spPr bwMode="auto">
          <a:xfrm rot="8014074">
            <a:off x="667544" y="2383631"/>
            <a:ext cx="471488" cy="466725"/>
          </a:xfrm>
          <a:custGeom>
            <a:avLst/>
            <a:gdLst>
              <a:gd name="T0" fmla="*/ 0 w 23536"/>
              <a:gd name="T1" fmla="*/ 6747163 h 27969"/>
              <a:gd name="T2" fmla="*/ 2147483647 w 23536"/>
              <a:gd name="T3" fmla="*/ 2147483647 h 27969"/>
              <a:gd name="T4" fmla="*/ 311783015 w 23536"/>
              <a:gd name="T5" fmla="*/ 1674904063 h 27969"/>
              <a:gd name="T6" fmla="*/ 0 60000 65536"/>
              <a:gd name="T7" fmla="*/ 0 60000 65536"/>
              <a:gd name="T8" fmla="*/ 0 60000 65536"/>
              <a:gd name="T9" fmla="*/ 0 w 23536"/>
              <a:gd name="T10" fmla="*/ 0 h 27969"/>
              <a:gd name="T11" fmla="*/ 23536 w 23536"/>
              <a:gd name="T12" fmla="*/ 27969 h 27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36" h="27969" fill="none" extrusionOk="0">
                <a:moveTo>
                  <a:pt x="-1" y="86"/>
                </a:moveTo>
                <a:cubicBezTo>
                  <a:pt x="643" y="29"/>
                  <a:pt x="1289" y="-1"/>
                  <a:pt x="1936" y="0"/>
                </a:cubicBezTo>
                <a:cubicBezTo>
                  <a:pt x="13865" y="0"/>
                  <a:pt x="23536" y="9670"/>
                  <a:pt x="23536" y="21600"/>
                </a:cubicBezTo>
                <a:cubicBezTo>
                  <a:pt x="23536" y="23759"/>
                  <a:pt x="23212" y="25905"/>
                  <a:pt x="22575" y="27968"/>
                </a:cubicBezTo>
              </a:path>
              <a:path w="23536" h="27969" stroke="0" extrusionOk="0">
                <a:moveTo>
                  <a:pt x="-1" y="86"/>
                </a:moveTo>
                <a:cubicBezTo>
                  <a:pt x="643" y="29"/>
                  <a:pt x="1289" y="-1"/>
                  <a:pt x="1936" y="0"/>
                </a:cubicBezTo>
                <a:cubicBezTo>
                  <a:pt x="13865" y="0"/>
                  <a:pt x="23536" y="9670"/>
                  <a:pt x="23536" y="21600"/>
                </a:cubicBezTo>
                <a:cubicBezTo>
                  <a:pt x="23536" y="23759"/>
                  <a:pt x="23212" y="25905"/>
                  <a:pt x="22575" y="27968"/>
                </a:cubicBezTo>
                <a:lnTo>
                  <a:pt x="193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1143000" cy="1497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8" name="Oval 10"/>
          <p:cNvSpPr>
            <a:spLocks noChangeArrowheads="1"/>
          </p:cNvSpPr>
          <p:nvPr/>
        </p:nvSpPr>
        <p:spPr bwMode="auto">
          <a:xfrm>
            <a:off x="928688" y="6429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9" name="Arc 11"/>
          <p:cNvSpPr>
            <a:spLocks/>
          </p:cNvSpPr>
          <p:nvPr/>
        </p:nvSpPr>
        <p:spPr bwMode="auto">
          <a:xfrm rot="6132908">
            <a:off x="719138" y="611188"/>
            <a:ext cx="511175" cy="714375"/>
          </a:xfrm>
          <a:custGeom>
            <a:avLst/>
            <a:gdLst>
              <a:gd name="T0" fmla="*/ 0 w 25588"/>
              <a:gd name="T1" fmla="*/ 28028068 h 43090"/>
              <a:gd name="T2" fmla="*/ 981577481 w 25588"/>
              <a:gd name="T3" fmla="*/ 2147483647 h 43090"/>
              <a:gd name="T4" fmla="*/ 635168745 w 25588"/>
              <a:gd name="T5" fmla="*/ 1631744511 h 43090"/>
              <a:gd name="T6" fmla="*/ 0 60000 65536"/>
              <a:gd name="T7" fmla="*/ 0 60000 65536"/>
              <a:gd name="T8" fmla="*/ 0 60000 65536"/>
              <a:gd name="T9" fmla="*/ 0 w 25588"/>
              <a:gd name="T10" fmla="*/ 0 h 43090"/>
              <a:gd name="T11" fmla="*/ 25588 w 25588"/>
              <a:gd name="T12" fmla="*/ 43090 h 430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88" h="43090" fill="none" extrusionOk="0">
                <a:moveTo>
                  <a:pt x="0" y="371"/>
                </a:moveTo>
                <a:cubicBezTo>
                  <a:pt x="1315" y="124"/>
                  <a:pt x="2650" y="-1"/>
                  <a:pt x="3988" y="0"/>
                </a:cubicBezTo>
                <a:cubicBezTo>
                  <a:pt x="15917" y="0"/>
                  <a:pt x="25588" y="9670"/>
                  <a:pt x="25588" y="21600"/>
                </a:cubicBezTo>
                <a:cubicBezTo>
                  <a:pt x="25588" y="32687"/>
                  <a:pt x="17193" y="41973"/>
                  <a:pt x="6163" y="43090"/>
                </a:cubicBezTo>
              </a:path>
              <a:path w="25588" h="43090" stroke="0" extrusionOk="0">
                <a:moveTo>
                  <a:pt x="0" y="371"/>
                </a:moveTo>
                <a:cubicBezTo>
                  <a:pt x="1315" y="124"/>
                  <a:pt x="2650" y="-1"/>
                  <a:pt x="3988" y="0"/>
                </a:cubicBezTo>
                <a:cubicBezTo>
                  <a:pt x="15917" y="0"/>
                  <a:pt x="25588" y="9670"/>
                  <a:pt x="25588" y="21600"/>
                </a:cubicBezTo>
                <a:cubicBezTo>
                  <a:pt x="25588" y="32687"/>
                  <a:pt x="17193" y="41973"/>
                  <a:pt x="6163" y="43090"/>
                </a:cubicBezTo>
                <a:lnTo>
                  <a:pt x="39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72063"/>
            <a:ext cx="1162050" cy="152241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928688" y="53578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2" name="Arc 14"/>
          <p:cNvSpPr>
            <a:spLocks/>
          </p:cNvSpPr>
          <p:nvPr/>
        </p:nvSpPr>
        <p:spPr bwMode="auto">
          <a:xfrm rot="-4575440">
            <a:off x="820738" y="5499100"/>
            <a:ext cx="360362" cy="649288"/>
          </a:xfrm>
          <a:custGeom>
            <a:avLst/>
            <a:gdLst>
              <a:gd name="T0" fmla="*/ 0 w 25588"/>
              <a:gd name="T1" fmla="*/ 19124599 h 43090"/>
              <a:gd name="T2" fmla="*/ 242440908 w 25588"/>
              <a:gd name="T3" fmla="*/ 2147483647 h 43090"/>
              <a:gd name="T4" fmla="*/ 156880551 w 25588"/>
              <a:gd name="T5" fmla="*/ 1113509593 h 43090"/>
              <a:gd name="T6" fmla="*/ 0 60000 65536"/>
              <a:gd name="T7" fmla="*/ 0 60000 65536"/>
              <a:gd name="T8" fmla="*/ 0 60000 65536"/>
              <a:gd name="T9" fmla="*/ 0 w 25588"/>
              <a:gd name="T10" fmla="*/ 0 h 43090"/>
              <a:gd name="T11" fmla="*/ 25588 w 25588"/>
              <a:gd name="T12" fmla="*/ 43090 h 430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88" h="43090" fill="none" extrusionOk="0">
                <a:moveTo>
                  <a:pt x="0" y="371"/>
                </a:moveTo>
                <a:cubicBezTo>
                  <a:pt x="1315" y="124"/>
                  <a:pt x="2650" y="-1"/>
                  <a:pt x="3988" y="0"/>
                </a:cubicBezTo>
                <a:cubicBezTo>
                  <a:pt x="15917" y="0"/>
                  <a:pt x="25588" y="9670"/>
                  <a:pt x="25588" y="21600"/>
                </a:cubicBezTo>
                <a:cubicBezTo>
                  <a:pt x="25588" y="32687"/>
                  <a:pt x="17193" y="41973"/>
                  <a:pt x="6163" y="43090"/>
                </a:cubicBezTo>
              </a:path>
              <a:path w="25588" h="43090" stroke="0" extrusionOk="0">
                <a:moveTo>
                  <a:pt x="0" y="371"/>
                </a:moveTo>
                <a:cubicBezTo>
                  <a:pt x="1315" y="124"/>
                  <a:pt x="2650" y="-1"/>
                  <a:pt x="3988" y="0"/>
                </a:cubicBezTo>
                <a:cubicBezTo>
                  <a:pt x="15917" y="0"/>
                  <a:pt x="25588" y="9670"/>
                  <a:pt x="25588" y="21600"/>
                </a:cubicBezTo>
                <a:cubicBezTo>
                  <a:pt x="25588" y="32687"/>
                  <a:pt x="17193" y="41973"/>
                  <a:pt x="6163" y="43090"/>
                </a:cubicBezTo>
                <a:lnTo>
                  <a:pt x="39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32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3313"/>
            <a:ext cx="998538" cy="13081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4" name="Oval 16"/>
          <p:cNvSpPr>
            <a:spLocks noChangeArrowheads="1"/>
          </p:cNvSpPr>
          <p:nvPr/>
        </p:nvSpPr>
        <p:spPr bwMode="auto">
          <a:xfrm>
            <a:off x="857250" y="40005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>
            <a:off x="785813" y="42862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2306" name="Reco6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029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Box 7"/>
          <p:cNvSpPr txBox="1">
            <a:spLocks noChangeArrowheads="1"/>
          </p:cNvSpPr>
          <p:nvPr/>
        </p:nvSpPr>
        <p:spPr bwMode="auto">
          <a:xfrm>
            <a:off x="1928813" y="857250"/>
            <a:ext cx="507206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Ça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va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très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bien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merci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Ça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va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merci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Comme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 ci,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comme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ça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Ça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  <a:latin typeface="Comic Sans MS" pitchFamily="66" charset="0"/>
              </a:rPr>
              <a:t>va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itchFamily="66" charset="0"/>
              </a:rPr>
              <a:t> mal.</a:t>
            </a:r>
          </a:p>
        </p:txBody>
      </p:sp>
      <p:sp>
        <p:nvSpPr>
          <p:cNvPr id="21" name="Title 8"/>
          <p:cNvSpPr txBox="1">
            <a:spLocks/>
          </p:cNvSpPr>
          <p:nvPr/>
        </p:nvSpPr>
        <p:spPr>
          <a:xfrm>
            <a:off x="5286375" y="0"/>
            <a:ext cx="4657725" cy="128587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b="1" u="sng" kern="0">
                <a:solidFill>
                  <a:srgbClr val="000000"/>
                </a:solidFill>
                <a:latin typeface="Comic Sans MS" pitchFamily="66" charset="0"/>
              </a:rPr>
              <a:t>Ça va?</a:t>
            </a:r>
            <a:r>
              <a:rPr lang="en-GB" sz="4400" ker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4400" ker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2400" kern="0">
                <a:solidFill>
                  <a:srgbClr val="000000"/>
                </a:solidFill>
                <a:latin typeface="Comic Sans MS" pitchFamily="66" charset="0"/>
              </a:rPr>
              <a:t>(How are you?)</a:t>
            </a:r>
            <a:endParaRPr lang="en-GB" sz="2400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2132856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u="sng" dirty="0" smtClean="0"/>
              <a:t>How are you today?</a:t>
            </a:r>
          </a:p>
          <a:p>
            <a:r>
              <a:rPr lang="en-GB" sz="2400" b="1" i="1" u="sng" dirty="0" smtClean="0"/>
              <a:t>Draw the face that shows how you feel and write the phrase that goes with it.</a:t>
            </a:r>
            <a:endParaRPr lang="en-GB" sz="24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59632874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" y="404664"/>
            <a:ext cx="9109929" cy="62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Match each animal to its name in French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18407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56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Can you match the French and English days of the week?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729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758608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371703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Draw a speech bubble to show you saying HELLO, HI, GOODNIGHT or GOODBYE to a friend in French.</a:t>
            </a:r>
            <a:endParaRPr lang="en-GB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41700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59432"/>
            <a:ext cx="7772400" cy="4059883"/>
          </a:xfrm>
        </p:spPr>
        <p:txBody>
          <a:bodyPr/>
          <a:lstStyle/>
          <a:p>
            <a:r>
              <a:rPr lang="en-GB" dirty="0" smtClean="0"/>
              <a:t>                         How old are you?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33533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3" y="116632"/>
            <a:ext cx="3896041" cy="29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6489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59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3" y="404664"/>
            <a:ext cx="834383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046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Match the word to the colour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939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178593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14500"/>
            <a:ext cx="1285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15001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maggiecraw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11541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14813"/>
            <a:ext cx="1143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143375"/>
            <a:ext cx="13192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1714500" y="428625"/>
            <a:ext cx="2643188" cy="1643063"/>
          </a:xfrm>
          <a:prstGeom prst="wedgeEllipseCallout">
            <a:avLst>
              <a:gd name="adj1" fmla="val -79981"/>
              <a:gd name="adj2" fmla="val -80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214688" y="3500438"/>
            <a:ext cx="2643187" cy="1071562"/>
          </a:xfrm>
          <a:prstGeom prst="wedgeEllipseCallout">
            <a:avLst>
              <a:gd name="adj1" fmla="val -60079"/>
              <a:gd name="adj2" fmla="val 54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428750" y="2428875"/>
            <a:ext cx="3357563" cy="1143000"/>
          </a:xfrm>
          <a:prstGeom prst="wedgeEllipseCallout">
            <a:avLst>
              <a:gd name="adj1" fmla="val -64206"/>
              <a:gd name="adj2" fmla="val 785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000750" y="1714500"/>
            <a:ext cx="2857500" cy="1428750"/>
          </a:xfrm>
          <a:prstGeom prst="wedgeEllipseCallout">
            <a:avLst>
              <a:gd name="adj1" fmla="val -75594"/>
              <a:gd name="adj2" fmla="val -27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929313" y="285750"/>
            <a:ext cx="3000375" cy="1143000"/>
          </a:xfrm>
          <a:prstGeom prst="wedgeEllipseCallout">
            <a:avLst>
              <a:gd name="adj1" fmla="val -76096"/>
              <a:gd name="adj2" fmla="val -32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643438" y="4500563"/>
            <a:ext cx="2357437" cy="1071562"/>
          </a:xfrm>
          <a:prstGeom prst="wedgeEllipseCallout">
            <a:avLst>
              <a:gd name="adj1" fmla="val 82010"/>
              <a:gd name="adj2" fmla="val 21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88" y="5857875"/>
            <a:ext cx="8358187" cy="785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Salut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                    Au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revoir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                Bonne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nuit</a:t>
            </a: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À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bientôt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        Bonsoir              Bonjour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8" y="22514"/>
            <a:ext cx="428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Who says what?</a:t>
            </a:r>
            <a:endParaRPr lang="en-GB" sz="2400" b="1" u="sng" dirty="0"/>
          </a:p>
        </p:txBody>
      </p:sp>
    </p:spTree>
    <p:extLst>
      <p:ext uri="{BB962C8B-B14F-4D97-AF65-F5344CB8AC3E}">
        <p14:creationId xmlns="" xmlns:p14="http://schemas.microsoft.com/office/powerpoint/2010/main" val="40711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2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Match each word to an object found in the classroom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23758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6742"/>
            <a:ext cx="7992888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Draw your own face and label it.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6867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89248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Match the numbers and words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1714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old bars design template">
  <a:themeElements>
    <a:clrScheme name="Gold bars design template 1">
      <a:dk1>
        <a:srgbClr val="000000"/>
      </a:dk1>
      <a:lt1>
        <a:srgbClr val="FFFF99"/>
      </a:lt1>
      <a:dk2>
        <a:srgbClr val="616143"/>
      </a:dk2>
      <a:lt2>
        <a:srgbClr val="5F5F5F"/>
      </a:lt2>
      <a:accent1>
        <a:srgbClr val="FFD41F"/>
      </a:accent1>
      <a:accent2>
        <a:srgbClr val="B2B2B2"/>
      </a:accent2>
      <a:accent3>
        <a:srgbClr val="FFFFCA"/>
      </a:accent3>
      <a:accent4>
        <a:srgbClr val="000000"/>
      </a:accent4>
      <a:accent5>
        <a:srgbClr val="FFE6AB"/>
      </a:accent5>
      <a:accent6>
        <a:srgbClr val="A1A1A1"/>
      </a:accent6>
      <a:hlink>
        <a:srgbClr val="E28E28"/>
      </a:hlink>
      <a:folHlink>
        <a:srgbClr val="777777"/>
      </a:folHlink>
    </a:clrScheme>
    <a:fontScheme name="Gold bar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old bars design template 1">
        <a:dk1>
          <a:srgbClr val="000000"/>
        </a:dk1>
        <a:lt1>
          <a:srgbClr val="FFFF99"/>
        </a:lt1>
        <a:dk2>
          <a:srgbClr val="616143"/>
        </a:dk2>
        <a:lt2>
          <a:srgbClr val="5F5F5F"/>
        </a:lt2>
        <a:accent1>
          <a:srgbClr val="FFD41F"/>
        </a:accent1>
        <a:accent2>
          <a:srgbClr val="B2B2B2"/>
        </a:accent2>
        <a:accent3>
          <a:srgbClr val="FFFFCA"/>
        </a:accent3>
        <a:accent4>
          <a:srgbClr val="000000"/>
        </a:accent4>
        <a:accent5>
          <a:srgbClr val="FFE6AB"/>
        </a:accent5>
        <a:accent6>
          <a:srgbClr val="A1A1A1"/>
        </a:accent6>
        <a:hlink>
          <a:srgbClr val="E28E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Gold bars design template">
  <a:themeElements>
    <a:clrScheme name="Gold bars design template 1">
      <a:dk1>
        <a:srgbClr val="000000"/>
      </a:dk1>
      <a:lt1>
        <a:srgbClr val="FFFF99"/>
      </a:lt1>
      <a:dk2>
        <a:srgbClr val="616143"/>
      </a:dk2>
      <a:lt2>
        <a:srgbClr val="5F5F5F"/>
      </a:lt2>
      <a:accent1>
        <a:srgbClr val="FFD41F"/>
      </a:accent1>
      <a:accent2>
        <a:srgbClr val="B2B2B2"/>
      </a:accent2>
      <a:accent3>
        <a:srgbClr val="FFFFCA"/>
      </a:accent3>
      <a:accent4>
        <a:srgbClr val="000000"/>
      </a:accent4>
      <a:accent5>
        <a:srgbClr val="FFE6AB"/>
      </a:accent5>
      <a:accent6>
        <a:srgbClr val="A1A1A1"/>
      </a:accent6>
      <a:hlink>
        <a:srgbClr val="E28E28"/>
      </a:hlink>
      <a:folHlink>
        <a:srgbClr val="777777"/>
      </a:folHlink>
    </a:clrScheme>
    <a:fontScheme name="Gold bar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old bars design template 1">
        <a:dk1>
          <a:srgbClr val="000000"/>
        </a:dk1>
        <a:lt1>
          <a:srgbClr val="FFFF99"/>
        </a:lt1>
        <a:dk2>
          <a:srgbClr val="616143"/>
        </a:dk2>
        <a:lt2>
          <a:srgbClr val="5F5F5F"/>
        </a:lt2>
        <a:accent1>
          <a:srgbClr val="FFD41F"/>
        </a:accent1>
        <a:accent2>
          <a:srgbClr val="B2B2B2"/>
        </a:accent2>
        <a:accent3>
          <a:srgbClr val="FFFFCA"/>
        </a:accent3>
        <a:accent4>
          <a:srgbClr val="000000"/>
        </a:accent4>
        <a:accent5>
          <a:srgbClr val="FFE6AB"/>
        </a:accent5>
        <a:accent6>
          <a:srgbClr val="A1A1A1"/>
        </a:accent6>
        <a:hlink>
          <a:srgbClr val="E28E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Gold bars design template">
  <a:themeElements>
    <a:clrScheme name="Gold bars design template 1">
      <a:dk1>
        <a:srgbClr val="000000"/>
      </a:dk1>
      <a:lt1>
        <a:srgbClr val="FFFF99"/>
      </a:lt1>
      <a:dk2>
        <a:srgbClr val="616143"/>
      </a:dk2>
      <a:lt2>
        <a:srgbClr val="5F5F5F"/>
      </a:lt2>
      <a:accent1>
        <a:srgbClr val="FFD41F"/>
      </a:accent1>
      <a:accent2>
        <a:srgbClr val="B2B2B2"/>
      </a:accent2>
      <a:accent3>
        <a:srgbClr val="FFFFCA"/>
      </a:accent3>
      <a:accent4>
        <a:srgbClr val="000000"/>
      </a:accent4>
      <a:accent5>
        <a:srgbClr val="FFE6AB"/>
      </a:accent5>
      <a:accent6>
        <a:srgbClr val="A1A1A1"/>
      </a:accent6>
      <a:hlink>
        <a:srgbClr val="E28E28"/>
      </a:hlink>
      <a:folHlink>
        <a:srgbClr val="777777"/>
      </a:folHlink>
    </a:clrScheme>
    <a:fontScheme name="Gold bar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old bars design template 1">
        <a:dk1>
          <a:srgbClr val="000000"/>
        </a:dk1>
        <a:lt1>
          <a:srgbClr val="FFFF99"/>
        </a:lt1>
        <a:dk2>
          <a:srgbClr val="616143"/>
        </a:dk2>
        <a:lt2>
          <a:srgbClr val="5F5F5F"/>
        </a:lt2>
        <a:accent1>
          <a:srgbClr val="FFD41F"/>
        </a:accent1>
        <a:accent2>
          <a:srgbClr val="B2B2B2"/>
        </a:accent2>
        <a:accent3>
          <a:srgbClr val="FFFFCA"/>
        </a:accent3>
        <a:accent4>
          <a:srgbClr val="000000"/>
        </a:accent4>
        <a:accent5>
          <a:srgbClr val="FFE6AB"/>
        </a:accent5>
        <a:accent6>
          <a:srgbClr val="A1A1A1"/>
        </a:accent6>
        <a:hlink>
          <a:srgbClr val="E28E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370</Words>
  <Application>Microsoft Office PowerPoint</Application>
  <PresentationFormat>On-screen Show (4:3)</PresentationFormat>
  <Paragraphs>82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Office Theme</vt:lpstr>
      <vt:lpstr>Default Design</vt:lpstr>
      <vt:lpstr>1_Default Design</vt:lpstr>
      <vt:lpstr>2_Default Design</vt:lpstr>
      <vt:lpstr>1_Office Theme</vt:lpstr>
      <vt:lpstr>Thème Office</vt:lpstr>
      <vt:lpstr>Gold bars design template</vt:lpstr>
      <vt:lpstr>1_Gold bars design template</vt:lpstr>
      <vt:lpstr>2_Gold bars design template</vt:lpstr>
      <vt:lpstr>Blank Presentation</vt:lpstr>
      <vt:lpstr>2_Office Theme</vt:lpstr>
      <vt:lpstr>Slide 1</vt:lpstr>
      <vt:lpstr>Relie l’anglais et le français (Match the French and the English greetings).</vt:lpstr>
      <vt:lpstr>Slide 3</vt:lpstr>
      <vt:lpstr>                         How old are you?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Activity</vt:lpstr>
      <vt:lpstr>Quelle est la date de ton anniversaire?</vt:lpstr>
      <vt:lpstr>Tu as une soeur?</vt:lpstr>
      <vt:lpstr>Tu as un frère? </vt:lpstr>
      <vt:lpstr>Lundi  Mardi  Mercredi  Jeudi  Vendredi  Samedi  Dimanche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old are    you?</dc:title>
  <dc:creator>dawn</dc:creator>
  <cp:lastModifiedBy>jakpojotor</cp:lastModifiedBy>
  <cp:revision>14</cp:revision>
  <dcterms:created xsi:type="dcterms:W3CDTF">2014-08-19T17:29:40Z</dcterms:created>
  <dcterms:modified xsi:type="dcterms:W3CDTF">2018-11-13T15:39:20Z</dcterms:modified>
</cp:coreProperties>
</file>